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Orbitron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10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Orbitron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9806cfc90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9806cfc90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228cf35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228cf35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d42c1dc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d42c1dc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d42c1dc3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d42c1dc3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b180810a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b180810a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806cfc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9806cfc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806cfc90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9806cfc90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806cfc90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9806cfc90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c088f61f3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c088f61f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  <a:reflection blurRad="0" dir="5400000" dist="57150" endA="0" endPos="45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95250" endA="0" endPos="37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4953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3429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" type="subTitle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4" type="subTitle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5" type="subTitle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7" type="subTitle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8" type="subTitle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9" type="title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3" type="subTitle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4" type="subTitle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5" type="title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subTitle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subTitle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2" type="subTitle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3" type="subTitle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5" type="subTitle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6" type="subTitle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7" type="subTitle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8" type="subTitle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" type="subTitle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323850" endA="0" endPos="30000" fadeDir="5400012" kx="0" rotWithShape="0" algn="bl" stA="8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  <a:reflection blurRad="0" dir="5400000" dist="59055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subTitle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4" type="subTitle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6" type="subTitle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2" type="subTitle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3" type="subTitle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4" type="subTitle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5" type="subTitle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6" type="subTitle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57150" endA="0" endPos="45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  <a:reflection blurRad="0" dir="5400000" dist="342900" endA="0" endPos="64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2" type="subTitle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4" type="subTitle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subTitle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7" type="subTitle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142875" endA="0" endPos="30000" fadeDir="5400012" kx="0" rotWithShape="0" algn="bl" stA="7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" type="subTitle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3" type="subTitle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4" type="subTitle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5" type="subTitle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6" type="subTitle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7" type="subTitle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8" type="subTitle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9" type="subTitle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4" name="Google Shape;294;p26"/>
          <p:cNvSpPr txBox="1"/>
          <p:nvPr>
            <p:ph idx="13" type="subTitle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14" type="subTitle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6" name="Google Shape;296;p26"/>
          <p:cNvSpPr txBox="1"/>
          <p:nvPr>
            <p:ph idx="15" type="subTitle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104775" endA="0" endPos="24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subTitle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flipH="1" rot="1829653">
            <a:off x="208176" y="3991497"/>
            <a:ext cx="337049" cy="41992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tap-signals-make-mtv.trycloudflar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1386309" y="700092"/>
            <a:ext cx="6352500" cy="3418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1502384" y="808392"/>
            <a:ext cx="6120300" cy="32022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type="ctrTitle"/>
          </p:nvPr>
        </p:nvSpPr>
        <p:spPr>
          <a:xfrm>
            <a:off x="713100" y="1601971"/>
            <a:ext cx="7717800" cy="1002600"/>
          </a:xfrm>
          <a:prstGeom prst="rect">
            <a:avLst/>
          </a:prstGeom>
          <a:effectLst>
            <a:outerShdw blurRad="571500" rotWithShape="0" algn="bl">
              <a:schemeClr val="lt1">
                <a:alpha val="6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CYBER ESCAPE</a:t>
            </a:r>
            <a:endParaRPr sz="4800"/>
          </a:p>
        </p:txBody>
      </p:sp>
      <p:sp>
        <p:nvSpPr>
          <p:cNvPr id="324" name="Google Shape;324;p29"/>
          <p:cNvSpPr txBox="1"/>
          <p:nvPr>
            <p:ph idx="1" type="subTitle"/>
          </p:nvPr>
        </p:nvSpPr>
        <p:spPr>
          <a:xfrm>
            <a:off x="703684" y="3117242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PONER IMAGEN O TILES DEL JUEGO</a:t>
            </a: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-232369" y="1910167"/>
            <a:ext cx="9608725" cy="2533246"/>
            <a:chOff x="-222952" y="2072425"/>
            <a:chExt cx="9608725" cy="2533246"/>
          </a:xfrm>
        </p:grpSpPr>
        <p:sp>
          <p:nvSpPr>
            <p:cNvPr id="326" name="Google Shape;326;p29"/>
            <p:cNvSpPr/>
            <p:nvPr/>
          </p:nvSpPr>
          <p:spPr>
            <a:xfrm>
              <a:off x="2029200" y="348419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430908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775" y="0"/>
            <a:ext cx="9219367" cy="5143500"/>
          </a:xfrm>
          <a:prstGeom prst="rect">
            <a:avLst/>
          </a:prstGeom>
          <a:noFill/>
          <a:ln cap="flat" cmpd="sng" w="9525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38"/>
          <p:cNvSpPr/>
          <p:nvPr/>
        </p:nvSpPr>
        <p:spPr>
          <a:xfrm>
            <a:off x="729575" y="1174625"/>
            <a:ext cx="2028300" cy="554400"/>
          </a:xfrm>
          <a:prstGeom prst="rect">
            <a:avLst/>
          </a:prstGeom>
          <a:solidFill>
            <a:srgbClr val="4DE8EC"/>
          </a:solidFill>
          <a:ln cap="flat" cmpd="sng" w="9525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38"/>
          <p:cNvSpPr txBox="1"/>
          <p:nvPr>
            <p:ph type="title"/>
          </p:nvPr>
        </p:nvSpPr>
        <p:spPr>
          <a:xfrm>
            <a:off x="689450" y="1165475"/>
            <a:ext cx="20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GRACIAS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Contexto, Formación y Relevancia Profesional v/s Relevancia Personal</a:t>
            </a:r>
            <a:endParaRPr/>
          </a:p>
        </p:txBody>
      </p:sp>
      <p:sp>
        <p:nvSpPr>
          <p:cNvPr id="344" name="Google Shape;344;p30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2622201" y="12772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rot="1083274">
            <a:off x="6781264" y="1476469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 rot="-1865445">
            <a:off x="1442953" y="1050520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1650217">
            <a:off x="470736" y="1647191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8010272" y="11071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 rot="6189788">
            <a:off x="8341956" y="1885039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4141526" y="1217008"/>
            <a:ext cx="860944" cy="860944"/>
            <a:chOff x="5007123" y="2079403"/>
            <a:chExt cx="687600" cy="687600"/>
          </a:xfrm>
        </p:grpSpPr>
        <p:sp>
          <p:nvSpPr>
            <p:cNvPr id="359" name="Google Shape;359;p30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33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38560" rotWithShape="0" algn="bl">
                <a:schemeClr val="accent2">
                  <a:alpha val="80000"/>
                </a:schemeClr>
              </a:outerShdw>
            </a:effectLst>
          </p:spPr>
          <p:txBody>
            <a:bodyPr anchorCtr="0" anchor="ctr" bIns="110850" lIns="110850" spcFirstLastPara="1" rIns="110850" wrap="square" tIns="110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33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38560" rotWithShape="0" algn="bl">
                <a:schemeClr val="accent2">
                  <a:alpha val="80000"/>
                </a:schemeClr>
              </a:outerShdw>
            </a:effectLst>
          </p:spPr>
          <p:txBody>
            <a:bodyPr anchorCtr="0" anchor="ctr" bIns="110850" lIns="110850" spcFirstLastPara="1" rIns="110850" wrap="square" tIns="110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33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38560" rotWithShape="0" algn="bl">
                <a:schemeClr val="accent2">
                  <a:alpha val="80000"/>
                </a:schemeClr>
              </a:outerShdw>
            </a:effectLst>
          </p:spPr>
          <p:txBody>
            <a:bodyPr anchorCtr="0" anchor="ctr" bIns="110850" lIns="110850" spcFirstLastPara="1" rIns="110850" wrap="square" tIns="110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33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38560" rotWithShape="0" algn="bl">
                <a:schemeClr val="accent2">
                  <a:alpha val="80000"/>
                </a:schemeClr>
              </a:outerShdw>
            </a:effectLst>
          </p:spPr>
          <p:txBody>
            <a:bodyPr anchorCtr="0" anchor="ctr" bIns="110850" lIns="110850" spcFirstLastPara="1" rIns="110850" wrap="square" tIns="110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" name="Google Shape;363;p30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/>
          <p:nvPr/>
        </p:nvSpPr>
        <p:spPr>
          <a:xfrm>
            <a:off x="4476023" y="1583729"/>
            <a:ext cx="191946" cy="127495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rotWithShape="0" algn="bl">
              <a:schemeClr val="accent2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tiempo y métodos poco motivadores: el gran desafío del aprendizaje actual.</a:t>
            </a:r>
            <a:endParaRPr/>
          </a:p>
        </p:txBody>
      </p:sp>
      <p:sp>
        <p:nvSpPr>
          <p:cNvPr id="370" name="Google Shape;370;p31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2622201" y="12772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 rot="1083274">
            <a:off x="6781264" y="1476469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 rot="-1865445">
            <a:off x="1442953" y="1050520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 rot="1650217">
            <a:off x="470736" y="1647191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8010272" y="11071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 rot="6189788">
            <a:off x="8341956" y="1885039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1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1"/>
          <p:cNvGrpSpPr/>
          <p:nvPr/>
        </p:nvGrpSpPr>
        <p:grpSpPr>
          <a:xfrm>
            <a:off x="4131121" y="1004842"/>
            <a:ext cx="861768" cy="1285278"/>
            <a:chOff x="1716825" y="1121550"/>
            <a:chExt cx="622800" cy="928938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387" name="Google Shape;387;p31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88" name="Google Shape;388;p31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  <p:txBody>
              <a:bodyPr anchorCtr="0" anchor="ctr" bIns="135025" lIns="135025" spcFirstLastPara="1" rIns="135025" wrap="square" tIns="135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" name="Google Shape;389;p31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390" name="Google Shape;390;p31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91" name="Google Shape;391;p31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  <p:txBody>
              <a:bodyPr anchorCtr="0" anchor="ctr" bIns="135025" lIns="135025" spcFirstLastPara="1" rIns="135025" wrap="square" tIns="135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31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393" name="Google Shape;393;p31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</p:cxnSp>
          <p:sp>
            <p:nvSpPr>
              <p:cNvPr id="394" name="Google Shape;394;p31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 dist="19050">
                  <a:schemeClr val="accent2">
                    <a:alpha val="82000"/>
                  </a:schemeClr>
                </a:outerShdw>
              </a:effectLst>
            </p:spPr>
            <p:txBody>
              <a:bodyPr anchorCtr="0" anchor="ctr" bIns="135025" lIns="135025" spcFirstLastPara="1" rIns="135025" wrap="square" tIns="135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95" name="Google Shape;395;p31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14300" rotWithShape="0" algn="bl" dist="19050">
                <a:schemeClr val="accent2">
                  <a:alpha val="82000"/>
                </a:schemeClr>
              </a:outerShdw>
            </a:effectLst>
          </p:spPr>
        </p:cxnSp>
      </p:grpSp>
      <p:sp>
        <p:nvSpPr>
          <p:cNvPr id="396" name="Google Shape;396;p31"/>
          <p:cNvSpPr/>
          <p:nvPr/>
        </p:nvSpPr>
        <p:spPr>
          <a:xfrm>
            <a:off x="4348950" y="1222448"/>
            <a:ext cx="426300" cy="4263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14300" rotWithShape="0" algn="bl" dist="19050">
              <a:schemeClr val="accent2">
                <a:alpha val="82000"/>
              </a:schemeClr>
            </a:outerShdw>
          </a:effectLst>
        </p:spPr>
        <p:txBody>
          <a:bodyPr anchorCtr="0" anchor="ctr" bIns="135025" lIns="135025" spcFirstLastPara="1" rIns="135025" wrap="square" tIns="13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1"/>
          <p:cNvGrpSpPr/>
          <p:nvPr/>
        </p:nvGrpSpPr>
        <p:grpSpPr>
          <a:xfrm>
            <a:off x="4411975" y="1281478"/>
            <a:ext cx="308234" cy="308234"/>
            <a:chOff x="2081650" y="4993750"/>
            <a:chExt cx="483125" cy="483125"/>
          </a:xfrm>
        </p:grpSpPr>
        <p:sp>
          <p:nvSpPr>
            <p:cNvPr id="398" name="Google Shape;398;p3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idx="1" type="subTitle"/>
          </p:nvPr>
        </p:nvSpPr>
        <p:spPr>
          <a:xfrm>
            <a:off x="1641150" y="3361066"/>
            <a:ext cx="58617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Escape es una plataforma de aprendizaje gamificada que combina desafíos de lógica y competencia entre usuarios, con mapas procedurales y un ranking web compartido.</a:t>
            </a:r>
            <a:endParaRPr/>
          </a:p>
        </p:txBody>
      </p:sp>
      <p:sp>
        <p:nvSpPr>
          <p:cNvPr id="405" name="Google Shape;405;p32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2622201" y="12772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"/>
          <p:cNvSpPr/>
          <p:nvPr/>
        </p:nvSpPr>
        <p:spPr>
          <a:xfrm rot="1083274">
            <a:off x="6781264" y="1476469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 rot="-1865445">
            <a:off x="1442953" y="1050520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 rot="1650217">
            <a:off x="470736" y="1647191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8010272" y="11071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 rot="6189788">
            <a:off x="8341956" y="1885039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4250117" y="1170096"/>
            <a:ext cx="643768" cy="954743"/>
          </a:xfrm>
          <a:custGeom>
            <a:rect b="b" l="l" r="r" t="t"/>
            <a:pathLst>
              <a:path extrusionOk="0" h="47965" w="32342">
                <a:moveTo>
                  <a:pt x="16171" y="1733"/>
                </a:moveTo>
                <a:lnTo>
                  <a:pt x="29758" y="8511"/>
                </a:lnTo>
                <a:lnTo>
                  <a:pt x="23831" y="11490"/>
                </a:lnTo>
                <a:lnTo>
                  <a:pt x="16505" y="7812"/>
                </a:lnTo>
                <a:cubicBezTo>
                  <a:pt x="16384" y="7751"/>
                  <a:pt x="16262" y="7721"/>
                  <a:pt x="16141" y="7721"/>
                </a:cubicBezTo>
                <a:cubicBezTo>
                  <a:pt x="16019" y="7721"/>
                  <a:pt x="15898" y="7751"/>
                  <a:pt x="15776" y="7812"/>
                </a:cubicBezTo>
                <a:lnTo>
                  <a:pt x="8451" y="11490"/>
                </a:lnTo>
                <a:lnTo>
                  <a:pt x="2554" y="8511"/>
                </a:lnTo>
                <a:lnTo>
                  <a:pt x="16171" y="1733"/>
                </a:lnTo>
                <a:close/>
                <a:moveTo>
                  <a:pt x="23831" y="13283"/>
                </a:moveTo>
                <a:lnTo>
                  <a:pt x="29758" y="16231"/>
                </a:lnTo>
                <a:lnTo>
                  <a:pt x="23831" y="19210"/>
                </a:lnTo>
                <a:lnTo>
                  <a:pt x="17904" y="16231"/>
                </a:lnTo>
                <a:lnTo>
                  <a:pt x="23831" y="13283"/>
                </a:lnTo>
                <a:close/>
                <a:moveTo>
                  <a:pt x="16171" y="9423"/>
                </a:moveTo>
                <a:lnTo>
                  <a:pt x="22098" y="12402"/>
                </a:lnTo>
                <a:lnTo>
                  <a:pt x="15806" y="15563"/>
                </a:lnTo>
                <a:lnTo>
                  <a:pt x="8481" y="19241"/>
                </a:lnTo>
                <a:lnTo>
                  <a:pt x="2554" y="16231"/>
                </a:lnTo>
                <a:lnTo>
                  <a:pt x="16171" y="9423"/>
                </a:lnTo>
                <a:close/>
                <a:moveTo>
                  <a:pt x="16171" y="17113"/>
                </a:moveTo>
                <a:lnTo>
                  <a:pt x="22098" y="20061"/>
                </a:lnTo>
                <a:lnTo>
                  <a:pt x="16171" y="23040"/>
                </a:lnTo>
                <a:lnTo>
                  <a:pt x="10244" y="20061"/>
                </a:lnTo>
                <a:lnTo>
                  <a:pt x="16171" y="17113"/>
                </a:lnTo>
                <a:close/>
                <a:moveTo>
                  <a:pt x="8481" y="20943"/>
                </a:moveTo>
                <a:lnTo>
                  <a:pt x="14408" y="23921"/>
                </a:lnTo>
                <a:lnTo>
                  <a:pt x="8481" y="26870"/>
                </a:lnTo>
                <a:lnTo>
                  <a:pt x="2554" y="23921"/>
                </a:lnTo>
                <a:lnTo>
                  <a:pt x="8481" y="20943"/>
                </a:lnTo>
                <a:close/>
                <a:moveTo>
                  <a:pt x="23831" y="20943"/>
                </a:moveTo>
                <a:lnTo>
                  <a:pt x="29758" y="23921"/>
                </a:lnTo>
                <a:lnTo>
                  <a:pt x="23831" y="26870"/>
                </a:lnTo>
                <a:lnTo>
                  <a:pt x="17904" y="23921"/>
                </a:lnTo>
                <a:lnTo>
                  <a:pt x="23831" y="20943"/>
                </a:lnTo>
                <a:close/>
                <a:moveTo>
                  <a:pt x="23831" y="28633"/>
                </a:moveTo>
                <a:lnTo>
                  <a:pt x="29758" y="31581"/>
                </a:lnTo>
                <a:lnTo>
                  <a:pt x="23831" y="34560"/>
                </a:lnTo>
                <a:lnTo>
                  <a:pt x="17904" y="31581"/>
                </a:lnTo>
                <a:lnTo>
                  <a:pt x="23831" y="28633"/>
                </a:lnTo>
                <a:close/>
                <a:moveTo>
                  <a:pt x="16171" y="24773"/>
                </a:moveTo>
                <a:lnTo>
                  <a:pt x="22098" y="27751"/>
                </a:lnTo>
                <a:lnTo>
                  <a:pt x="15806" y="30912"/>
                </a:lnTo>
                <a:lnTo>
                  <a:pt x="8481" y="34590"/>
                </a:lnTo>
                <a:lnTo>
                  <a:pt x="2554" y="31581"/>
                </a:lnTo>
                <a:lnTo>
                  <a:pt x="16171" y="24773"/>
                </a:lnTo>
                <a:close/>
                <a:moveTo>
                  <a:pt x="16171" y="32493"/>
                </a:moveTo>
                <a:lnTo>
                  <a:pt x="22098" y="35472"/>
                </a:lnTo>
                <a:lnTo>
                  <a:pt x="16171" y="38420"/>
                </a:lnTo>
                <a:lnTo>
                  <a:pt x="10244" y="35472"/>
                </a:lnTo>
                <a:lnTo>
                  <a:pt x="16171" y="32493"/>
                </a:lnTo>
                <a:close/>
                <a:moveTo>
                  <a:pt x="23831" y="36323"/>
                </a:moveTo>
                <a:lnTo>
                  <a:pt x="29758" y="39302"/>
                </a:lnTo>
                <a:lnTo>
                  <a:pt x="16171" y="46110"/>
                </a:lnTo>
                <a:lnTo>
                  <a:pt x="2554" y="39302"/>
                </a:lnTo>
                <a:lnTo>
                  <a:pt x="8481" y="36323"/>
                </a:lnTo>
                <a:lnTo>
                  <a:pt x="15806" y="40031"/>
                </a:lnTo>
                <a:cubicBezTo>
                  <a:pt x="15928" y="40062"/>
                  <a:pt x="16049" y="40092"/>
                  <a:pt x="16171" y="40092"/>
                </a:cubicBezTo>
                <a:cubicBezTo>
                  <a:pt x="16262" y="40092"/>
                  <a:pt x="16384" y="40062"/>
                  <a:pt x="16505" y="40031"/>
                </a:cubicBezTo>
                <a:lnTo>
                  <a:pt x="23831" y="36323"/>
                </a:lnTo>
                <a:close/>
                <a:moveTo>
                  <a:pt x="16182" y="0"/>
                </a:moveTo>
                <a:cubicBezTo>
                  <a:pt x="16057" y="0"/>
                  <a:pt x="15928" y="31"/>
                  <a:pt x="15806" y="91"/>
                </a:cubicBezTo>
                <a:lnTo>
                  <a:pt x="426" y="7751"/>
                </a:lnTo>
                <a:cubicBezTo>
                  <a:pt x="153" y="7903"/>
                  <a:pt x="1" y="8177"/>
                  <a:pt x="1" y="8481"/>
                </a:cubicBezTo>
                <a:cubicBezTo>
                  <a:pt x="1" y="8784"/>
                  <a:pt x="153" y="9058"/>
                  <a:pt x="426" y="9210"/>
                </a:cubicBezTo>
                <a:lnTo>
                  <a:pt x="6688" y="12371"/>
                </a:lnTo>
                <a:lnTo>
                  <a:pt x="426" y="15502"/>
                </a:lnTo>
                <a:cubicBezTo>
                  <a:pt x="153" y="15654"/>
                  <a:pt x="1" y="15927"/>
                  <a:pt x="1" y="16231"/>
                </a:cubicBezTo>
                <a:cubicBezTo>
                  <a:pt x="1" y="16535"/>
                  <a:pt x="153" y="16809"/>
                  <a:pt x="426" y="16961"/>
                </a:cubicBezTo>
                <a:lnTo>
                  <a:pt x="6688" y="20122"/>
                </a:lnTo>
                <a:lnTo>
                  <a:pt x="426" y="23253"/>
                </a:lnTo>
                <a:cubicBezTo>
                  <a:pt x="153" y="23405"/>
                  <a:pt x="1" y="23678"/>
                  <a:pt x="1" y="23982"/>
                </a:cubicBezTo>
                <a:cubicBezTo>
                  <a:pt x="1" y="24286"/>
                  <a:pt x="153" y="24560"/>
                  <a:pt x="426" y="24712"/>
                </a:cubicBezTo>
                <a:lnTo>
                  <a:pt x="6688" y="27873"/>
                </a:lnTo>
                <a:lnTo>
                  <a:pt x="426" y="31004"/>
                </a:lnTo>
                <a:cubicBezTo>
                  <a:pt x="153" y="31156"/>
                  <a:pt x="1" y="31429"/>
                  <a:pt x="1" y="31733"/>
                </a:cubicBezTo>
                <a:cubicBezTo>
                  <a:pt x="1" y="32037"/>
                  <a:pt x="153" y="32311"/>
                  <a:pt x="426" y="32463"/>
                </a:cubicBezTo>
                <a:lnTo>
                  <a:pt x="6688" y="35593"/>
                </a:lnTo>
                <a:lnTo>
                  <a:pt x="426" y="38755"/>
                </a:lnTo>
                <a:cubicBezTo>
                  <a:pt x="153" y="38906"/>
                  <a:pt x="1" y="39180"/>
                  <a:pt x="1" y="39484"/>
                </a:cubicBezTo>
                <a:cubicBezTo>
                  <a:pt x="1" y="39788"/>
                  <a:pt x="153" y="40062"/>
                  <a:pt x="426" y="40213"/>
                </a:cubicBezTo>
                <a:lnTo>
                  <a:pt x="15806" y="47873"/>
                </a:lnTo>
                <a:cubicBezTo>
                  <a:pt x="15928" y="47904"/>
                  <a:pt x="16049" y="47964"/>
                  <a:pt x="16171" y="47964"/>
                </a:cubicBezTo>
                <a:cubicBezTo>
                  <a:pt x="16262" y="47964"/>
                  <a:pt x="16384" y="47904"/>
                  <a:pt x="16505" y="47873"/>
                </a:cubicBezTo>
                <a:lnTo>
                  <a:pt x="31886" y="40213"/>
                </a:lnTo>
                <a:cubicBezTo>
                  <a:pt x="32159" y="40062"/>
                  <a:pt x="32311" y="39788"/>
                  <a:pt x="32311" y="39484"/>
                </a:cubicBezTo>
                <a:cubicBezTo>
                  <a:pt x="32311" y="39180"/>
                  <a:pt x="32159" y="38906"/>
                  <a:pt x="31886" y="38755"/>
                </a:cubicBezTo>
                <a:lnTo>
                  <a:pt x="25624" y="35593"/>
                </a:lnTo>
                <a:lnTo>
                  <a:pt x="31886" y="32463"/>
                </a:lnTo>
                <a:cubicBezTo>
                  <a:pt x="32159" y="32311"/>
                  <a:pt x="32311" y="32037"/>
                  <a:pt x="32311" y="31733"/>
                </a:cubicBezTo>
                <a:cubicBezTo>
                  <a:pt x="32311" y="31429"/>
                  <a:pt x="32159" y="31156"/>
                  <a:pt x="31886" y="31004"/>
                </a:cubicBezTo>
                <a:lnTo>
                  <a:pt x="25624" y="27873"/>
                </a:lnTo>
                <a:lnTo>
                  <a:pt x="31886" y="24712"/>
                </a:lnTo>
                <a:cubicBezTo>
                  <a:pt x="32159" y="24560"/>
                  <a:pt x="32311" y="24286"/>
                  <a:pt x="32311" y="23982"/>
                </a:cubicBezTo>
                <a:cubicBezTo>
                  <a:pt x="32311" y="23678"/>
                  <a:pt x="32159" y="23405"/>
                  <a:pt x="31886" y="23253"/>
                </a:cubicBezTo>
                <a:lnTo>
                  <a:pt x="25624" y="20122"/>
                </a:lnTo>
                <a:lnTo>
                  <a:pt x="31886" y="16961"/>
                </a:lnTo>
                <a:cubicBezTo>
                  <a:pt x="32159" y="16809"/>
                  <a:pt x="32342" y="16505"/>
                  <a:pt x="32342" y="16231"/>
                </a:cubicBezTo>
                <a:cubicBezTo>
                  <a:pt x="32342" y="15927"/>
                  <a:pt x="32190" y="15654"/>
                  <a:pt x="31916" y="15502"/>
                </a:cubicBezTo>
                <a:lnTo>
                  <a:pt x="25655" y="12371"/>
                </a:lnTo>
                <a:lnTo>
                  <a:pt x="31916" y="9210"/>
                </a:lnTo>
                <a:cubicBezTo>
                  <a:pt x="32190" y="9058"/>
                  <a:pt x="32342" y="8784"/>
                  <a:pt x="32342" y="8481"/>
                </a:cubicBezTo>
                <a:cubicBezTo>
                  <a:pt x="32342" y="8177"/>
                  <a:pt x="32190" y="7903"/>
                  <a:pt x="31916" y="7751"/>
                </a:cubicBezTo>
                <a:lnTo>
                  <a:pt x="16536" y="91"/>
                </a:lnTo>
                <a:cubicBezTo>
                  <a:pt x="16429" y="31"/>
                  <a:pt x="16308" y="0"/>
                  <a:pt x="161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rotWithShape="0" algn="bl" dist="19050">
              <a:schemeClr val="lt1">
                <a:alpha val="8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32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713100" y="1507718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426" name="Google Shape;426;p33"/>
          <p:cNvSpPr txBox="1"/>
          <p:nvPr>
            <p:ph idx="1" type="subTitle"/>
          </p:nvPr>
        </p:nvSpPr>
        <p:spPr>
          <a:xfrm>
            <a:off x="713100" y="2111868"/>
            <a:ext cx="35571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Juego procedural ciberpunk con puntajes y ranking online.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Registra rendimiento y tiempo de cada partida.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Ranking web compartido que fomenta la competencia.</a:t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5697525" y="159285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4787200" y="2548028"/>
            <a:ext cx="714982" cy="675268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"/>
          <p:cNvSpPr/>
          <p:nvPr/>
        </p:nvSpPr>
        <p:spPr>
          <a:xfrm rot="-1865276">
            <a:off x="7576853" y="1373887"/>
            <a:ext cx="389168" cy="648493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7547150" y="2587338"/>
            <a:ext cx="237550" cy="29665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5951675" y="3300312"/>
            <a:ext cx="317121" cy="296656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"/>
          <p:cNvSpPr/>
          <p:nvPr/>
        </p:nvSpPr>
        <p:spPr>
          <a:xfrm rot="1650174">
            <a:off x="7204867" y="3701072"/>
            <a:ext cx="32750" cy="302754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5548725" y="1450625"/>
            <a:ext cx="237550" cy="29665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8193300" y="2985688"/>
            <a:ext cx="237600" cy="2376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6822650" y="82066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3"/>
          <p:cNvSpPr/>
          <p:nvPr/>
        </p:nvSpPr>
        <p:spPr>
          <a:xfrm>
            <a:off x="4907813" y="181206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7589875" y="4106987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5786275" y="39942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33"/>
          <p:cNvGrpSpPr/>
          <p:nvPr/>
        </p:nvGrpSpPr>
        <p:grpSpPr>
          <a:xfrm>
            <a:off x="6157155" y="2054158"/>
            <a:ext cx="1038542" cy="1035167"/>
            <a:chOff x="6039282" y="1042577"/>
            <a:chExt cx="734315" cy="731929"/>
          </a:xfrm>
        </p:grpSpPr>
        <p:sp>
          <p:nvSpPr>
            <p:cNvPr id="440" name="Google Shape;440;p33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39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3477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87800" lIns="187800" spcFirstLastPara="1" rIns="187800" wrap="square" tIns="187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3"/>
          <p:cNvSpPr/>
          <p:nvPr/>
        </p:nvSpPr>
        <p:spPr>
          <a:xfrm>
            <a:off x="6483615" y="2378927"/>
            <a:ext cx="385622" cy="385622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3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/>
          <p:nvPr/>
        </p:nvSpPr>
        <p:spPr>
          <a:xfrm>
            <a:off x="6280350" y="2609763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3578100" y="2609763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875850" y="2609763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0" name="Google Shape;470;p34"/>
          <p:cNvSpPr txBox="1"/>
          <p:nvPr>
            <p:ph idx="1" type="subTitle"/>
          </p:nvPr>
        </p:nvSpPr>
        <p:spPr>
          <a:xfrm>
            <a:off x="875850" y="2645775"/>
            <a:ext cx="198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PLANIFICACIÓN</a:t>
            </a:r>
            <a:endParaRPr sz="1600"/>
          </a:p>
        </p:txBody>
      </p:sp>
      <p:sp>
        <p:nvSpPr>
          <p:cNvPr id="471" name="Google Shape;471;p34"/>
          <p:cNvSpPr txBox="1"/>
          <p:nvPr>
            <p:ph idx="2" type="subTitle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Trello / Gantt / Documentación técnica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Metodologia cascada</a:t>
            </a:r>
            <a:endParaRPr sz="1500"/>
          </a:p>
        </p:txBody>
      </p:sp>
      <p:sp>
        <p:nvSpPr>
          <p:cNvPr id="472" name="Google Shape;472;p34"/>
          <p:cNvSpPr txBox="1"/>
          <p:nvPr>
            <p:ph idx="3" type="subTitle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DISEÑO</a:t>
            </a:r>
            <a:endParaRPr sz="1600"/>
          </a:p>
        </p:txBody>
      </p:sp>
      <p:sp>
        <p:nvSpPr>
          <p:cNvPr id="473" name="Google Shape;473;p34"/>
          <p:cNvSpPr txBox="1"/>
          <p:nvPr>
            <p:ph idx="4" type="subTitle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Godot / </a:t>
            </a:r>
            <a:r>
              <a:rPr lang="en" sz="1500"/>
              <a:t>HTML / CSS / JS, Ruby</a:t>
            </a:r>
            <a:r>
              <a:rPr lang="en" sz="1500"/>
              <a:t>, Custom Sprites, in-house testing</a:t>
            </a:r>
            <a:endParaRPr sz="1500"/>
          </a:p>
        </p:txBody>
      </p:sp>
      <p:sp>
        <p:nvSpPr>
          <p:cNvPr id="474" name="Google Shape;474;p34"/>
          <p:cNvSpPr txBox="1"/>
          <p:nvPr>
            <p:ph idx="5" type="subTitle"/>
          </p:nvPr>
        </p:nvSpPr>
        <p:spPr>
          <a:xfrm>
            <a:off x="6280350" y="2645775"/>
            <a:ext cx="198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INTEGRACIÓN</a:t>
            </a:r>
            <a:endParaRPr sz="1600"/>
          </a:p>
        </p:txBody>
      </p:sp>
      <p:sp>
        <p:nvSpPr>
          <p:cNvPr id="475" name="Google Shape;475;p3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Y DESARROLLO</a:t>
            </a:r>
            <a:endParaRPr/>
          </a:p>
        </p:txBody>
      </p:sp>
      <p:sp>
        <p:nvSpPr>
          <p:cNvPr id="476" name="Google Shape;476;p34"/>
          <p:cNvSpPr txBox="1"/>
          <p:nvPr>
            <p:ph idx="6" type="subTitle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Tuneles, Testeo interno, Control de builds, Git</a:t>
            </a:r>
            <a:endParaRPr sz="1500"/>
          </a:p>
        </p:txBody>
      </p:sp>
      <p:sp>
        <p:nvSpPr>
          <p:cNvPr id="477" name="Google Shape;477;p34"/>
          <p:cNvSpPr/>
          <p:nvPr/>
        </p:nvSpPr>
        <p:spPr>
          <a:xfrm>
            <a:off x="1499425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4151400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6803375" y="1520450"/>
            <a:ext cx="841200" cy="841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1745876" y="1770492"/>
            <a:ext cx="348301" cy="341418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43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481" name="Google Shape;481;p34"/>
          <p:cNvGrpSpPr/>
          <p:nvPr/>
        </p:nvGrpSpPr>
        <p:grpSpPr>
          <a:xfrm>
            <a:off x="4432859" y="1762678"/>
            <a:ext cx="278288" cy="357036"/>
            <a:chOff x="-50489600" y="1947400"/>
            <a:chExt cx="233150" cy="299125"/>
          </a:xfrm>
        </p:grpSpPr>
        <p:sp>
          <p:nvSpPr>
            <p:cNvPr id="482" name="Google Shape;482;p34"/>
            <p:cNvSpPr/>
            <p:nvPr/>
          </p:nvSpPr>
          <p:spPr>
            <a:xfrm>
              <a:off x="-50382475" y="2018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50489600" y="1947400"/>
              <a:ext cx="233150" cy="299125"/>
            </a:xfrm>
            <a:custGeom>
              <a:rect b="b" l="l" r="r" t="t"/>
              <a:pathLst>
                <a:path extrusionOk="0" h="11965" w="9326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7040488" y="1764818"/>
            <a:ext cx="366963" cy="352768"/>
            <a:chOff x="-31889075" y="2658950"/>
            <a:chExt cx="302475" cy="290775"/>
          </a:xfrm>
        </p:grpSpPr>
        <p:sp>
          <p:nvSpPr>
            <p:cNvPr id="485" name="Google Shape;485;p34"/>
            <p:cNvSpPr/>
            <p:nvPr/>
          </p:nvSpPr>
          <p:spPr>
            <a:xfrm>
              <a:off x="-31889075" y="2658950"/>
              <a:ext cx="302475" cy="290775"/>
            </a:xfrm>
            <a:custGeom>
              <a:rect b="b" l="l" r="r" t="t"/>
              <a:pathLst>
                <a:path extrusionOk="0" h="11631" w="12099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31838650" y="2838200"/>
              <a:ext cx="70100" cy="68550"/>
            </a:xfrm>
            <a:custGeom>
              <a:rect b="b" l="l" r="r" t="t"/>
              <a:pathLst>
                <a:path extrusionOk="0" h="2742" w="2804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14300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7" name="Google Shape;487;p34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 txBox="1"/>
          <p:nvPr>
            <p:ph idx="1" type="subTitle"/>
          </p:nvPr>
        </p:nvSpPr>
        <p:spPr>
          <a:xfrm>
            <a:off x="713100" y="2562146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y UX/UI</a:t>
            </a:r>
            <a:endParaRPr/>
          </a:p>
        </p:txBody>
      </p:sp>
      <p:sp>
        <p:nvSpPr>
          <p:cNvPr id="494" name="Google Shape;494;p35"/>
          <p:cNvSpPr txBox="1"/>
          <p:nvPr>
            <p:ph idx="2" type="subTitle"/>
          </p:nvPr>
        </p:nvSpPr>
        <p:spPr>
          <a:xfrm>
            <a:off x="321000" y="2946850"/>
            <a:ext cx="2962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Diseño de interfaz y UX/UI.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Manejo de variables de puntaje y feedback visual.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Definición de estilo y ambientación.</a:t>
            </a:r>
            <a:endParaRPr sz="1300"/>
          </a:p>
        </p:txBody>
      </p:sp>
      <p:sp>
        <p:nvSpPr>
          <p:cNvPr id="495" name="Google Shape;495;p35"/>
          <p:cNvSpPr txBox="1"/>
          <p:nvPr>
            <p:ph idx="3" type="subTitle"/>
          </p:nvPr>
        </p:nvSpPr>
        <p:spPr>
          <a:xfrm>
            <a:off x="3415350" y="2562146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96" name="Google Shape;496;p35"/>
          <p:cNvSpPr txBox="1"/>
          <p:nvPr>
            <p:ph idx="4" type="subTitle"/>
          </p:nvPr>
        </p:nvSpPr>
        <p:spPr>
          <a:xfrm>
            <a:off x="3092400" y="2946850"/>
            <a:ext cx="27024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del nivel tutorial y control del personaje.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Maquetado general del entorno de juego.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Pruebas y ajustes de jugabilidad.</a:t>
            </a:r>
            <a:endParaRPr sz="1300"/>
          </a:p>
        </p:txBody>
      </p:sp>
      <p:sp>
        <p:nvSpPr>
          <p:cNvPr id="497" name="Google Shape;497;p35"/>
          <p:cNvSpPr txBox="1"/>
          <p:nvPr>
            <p:ph idx="5" type="subTitle"/>
          </p:nvPr>
        </p:nvSpPr>
        <p:spPr>
          <a:xfrm>
            <a:off x="6117600" y="2562146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498" name="Google Shape;498;p35"/>
          <p:cNvSpPr txBox="1"/>
          <p:nvPr>
            <p:ph idx="6" type="subTitle"/>
          </p:nvPr>
        </p:nvSpPr>
        <p:spPr>
          <a:xfrm>
            <a:off x="5822100" y="2946850"/>
            <a:ext cx="26088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Implementación de la generación procedural de mapas.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Coordinación técnica y control de versiones.</a:t>
            </a:r>
            <a:endParaRPr sz="1300"/>
          </a:p>
        </p:txBody>
      </p:sp>
      <p:sp>
        <p:nvSpPr>
          <p:cNvPr id="499" name="Google Shape;499;p35"/>
          <p:cNvSpPr/>
          <p:nvPr/>
        </p:nvSpPr>
        <p:spPr>
          <a:xfrm>
            <a:off x="127065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5"/>
          <p:cNvSpPr/>
          <p:nvPr/>
        </p:nvSpPr>
        <p:spPr>
          <a:xfrm>
            <a:off x="397290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6675150" y="1173131"/>
            <a:ext cx="1198200" cy="1198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35"/>
          <p:cNvGrpSpPr/>
          <p:nvPr/>
        </p:nvGrpSpPr>
        <p:grpSpPr>
          <a:xfrm>
            <a:off x="4348039" y="1551499"/>
            <a:ext cx="447908" cy="441449"/>
            <a:chOff x="-64774725" y="1916550"/>
            <a:chExt cx="319000" cy="314400"/>
          </a:xfrm>
        </p:grpSpPr>
        <p:sp>
          <p:nvSpPr>
            <p:cNvPr id="503" name="Google Shape;503;p35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5"/>
          <p:cNvGrpSpPr/>
          <p:nvPr/>
        </p:nvGrpSpPr>
        <p:grpSpPr>
          <a:xfrm>
            <a:off x="7056269" y="1553661"/>
            <a:ext cx="435974" cy="437133"/>
            <a:chOff x="-44528075" y="1982825"/>
            <a:chExt cx="300900" cy="301700"/>
          </a:xfrm>
        </p:grpSpPr>
        <p:sp>
          <p:nvSpPr>
            <p:cNvPr id="506" name="Google Shape;506;p35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38745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110975" lIns="110975" spcFirstLastPara="1" rIns="110975" wrap="square" tIns="110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35"/>
          <p:cNvSpPr/>
          <p:nvPr/>
        </p:nvSpPr>
        <p:spPr>
          <a:xfrm>
            <a:off x="1650632" y="1555015"/>
            <a:ext cx="438220" cy="434416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38745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110975" lIns="110975" spcFirstLastPara="1" rIns="110975" wrap="square" tIns="11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/>
          </a:p>
        </p:txBody>
      </p:sp>
      <p:pic>
        <p:nvPicPr>
          <p:cNvPr id="514" name="Google Shape;514;p35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510700" y="2580800"/>
            <a:ext cx="25905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procedural de creación de mapas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Manejo de Nodos e Interfaces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Físicas del personaje</a:t>
            </a:r>
            <a:endParaRPr/>
          </a:p>
        </p:txBody>
      </p:sp>
      <p:pic>
        <p:nvPicPr>
          <p:cNvPr id="520" name="Google Shape;520;p36" title="Untitled video - Made with Clipchamp.gif"/>
          <p:cNvPicPr preferRelativeResize="0"/>
          <p:nvPr/>
        </p:nvPicPr>
        <p:blipFill rotWithShape="1">
          <a:blip r:embed="rId3">
            <a:alphaModFix/>
          </a:blip>
          <a:srcRect b="0" l="4594" r="4603" t="0"/>
          <a:stretch/>
        </p:blipFill>
        <p:spPr>
          <a:xfrm>
            <a:off x="3321145" y="673016"/>
            <a:ext cx="4653005" cy="288693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6"/>
          <p:cNvSpPr txBox="1"/>
          <p:nvPr>
            <p:ph type="title"/>
          </p:nvPr>
        </p:nvSpPr>
        <p:spPr>
          <a:xfrm>
            <a:off x="510700" y="1118000"/>
            <a:ext cx="23880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 TÉCNICOS</a:t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3865249" y="4633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 rot="-1865396">
            <a:off x="8227056" y="3752522"/>
            <a:ext cx="601342" cy="100205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57150" endA="0" endPos="45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 rot="9383700">
            <a:off x="7452811" y="4343423"/>
            <a:ext cx="398901" cy="37390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  <a:reflection blurRad="0" dir="5400000" dist="342900" endA="0" endPos="64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36"/>
          <p:cNvGrpSpPr/>
          <p:nvPr/>
        </p:nvGrpSpPr>
        <p:grpSpPr>
          <a:xfrm>
            <a:off x="3162275" y="539550"/>
            <a:ext cx="4979813" cy="3774334"/>
            <a:chOff x="1572575" y="3497750"/>
            <a:chExt cx="843650" cy="639425"/>
          </a:xfrm>
        </p:grpSpPr>
        <p:sp>
          <p:nvSpPr>
            <p:cNvPr id="526" name="Google Shape;526;p36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36"/>
          <p:cNvSpPr/>
          <p:nvPr/>
        </p:nvSpPr>
        <p:spPr>
          <a:xfrm>
            <a:off x="8203653" y="3339306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36" title="map (1).png"/>
          <p:cNvPicPr preferRelativeResize="0"/>
          <p:nvPr/>
        </p:nvPicPr>
        <p:blipFill rotWithShape="1">
          <a:blip r:embed="rId4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/>
          <p:nvPr/>
        </p:nvSpPr>
        <p:spPr>
          <a:xfrm>
            <a:off x="2925450" y="3661488"/>
            <a:ext cx="33117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37" name="Google Shape;537;p37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verdadero valor de un proyecto no está solo en el producto final, sino en el proceso que nos enseña a crearlo.</a:t>
            </a:r>
            <a:endParaRPr/>
          </a:p>
        </p:txBody>
      </p:sp>
      <p:sp>
        <p:nvSpPr>
          <p:cNvPr id="538" name="Google Shape;538;p37"/>
          <p:cNvSpPr txBox="1"/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pic>
        <p:nvPicPr>
          <p:cNvPr id="539" name="Google Shape;539;p37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2081425" y="4236693"/>
            <a:ext cx="4981152" cy="1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